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2" r:id="rId17"/>
    <p:sldId id="270"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536"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31D96DB4-5442-42C2-8442-ACBF20BC6F26}" type="datetimeFigureOut">
              <a:rPr lang="en-US" smtClean="0"/>
              <a:t>1/24/2011</a:t>
            </a:fld>
            <a:endParaRPr lang="en-US"/>
          </a:p>
        </p:txBody>
      </p:sp>
      <p:sp>
        <p:nvSpPr>
          <p:cNvPr id="5" name="Footer Placeholder 4"/>
          <p:cNvSpPr>
            <a:spLocks noGrp="1"/>
          </p:cNvSpPr>
          <p:nvPr>
            <p:ph type="ftr" sz="quarter" idx="11"/>
          </p:nvPr>
        </p:nvSpPr>
        <p:spPr bwMode="white"/>
        <p:txBody>
          <a:bodyPr/>
          <a:lstStyle/>
          <a:p>
            <a:endParaRPr lang="en-US"/>
          </a:p>
        </p:txBody>
      </p:sp>
      <p:sp>
        <p:nvSpPr>
          <p:cNvPr id="6" name="Slide Number Placeholder 5"/>
          <p:cNvSpPr>
            <a:spLocks noGrp="1"/>
          </p:cNvSpPr>
          <p:nvPr>
            <p:ph type="sldNum" sz="quarter" idx="12"/>
          </p:nvPr>
        </p:nvSpPr>
        <p:spPr/>
        <p:txBody>
          <a:bodyPr/>
          <a:lstStyle/>
          <a:p>
            <a:fld id="{103C6099-D58F-4602-B0FF-7B62B0141C8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D96DB4-5442-42C2-8442-ACBF20BC6F26}"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3C6099-D58F-4602-B0FF-7B62B0141C8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1D96DB4-5442-42C2-8442-ACBF20BC6F26}"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3C6099-D58F-4602-B0FF-7B62B0141C8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1D96DB4-5442-42C2-8442-ACBF20BC6F26}"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3C6099-D58F-4602-B0FF-7B62B0141C8B}" type="slidenum">
              <a:rPr lang="en-US" smtClean="0"/>
              <a:t>‹#›</a:t>
            </a:fld>
            <a:endParaRPr lang="en-US"/>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1D96DB4-5442-42C2-8442-ACBF20BC6F26}"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3C6099-D58F-4602-B0FF-7B62B0141C8B}" type="slidenum">
              <a:rPr lang="en-US" smtClean="0"/>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31D96DB4-5442-42C2-8442-ACBF20BC6F26}"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3C6099-D58F-4602-B0FF-7B62B0141C8B}" type="slidenum">
              <a:rPr lang="en-US" smtClean="0"/>
              <a:t>‹#›</a:t>
            </a:fld>
            <a:endParaRPr lang="en-US"/>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31D96DB4-5442-42C2-8442-ACBF20BC6F26}" type="datetimeFigureOut">
              <a:rPr lang="en-US" smtClean="0"/>
              <a:t>1/24/2011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03C6099-D58F-4602-B0FF-7B62B0141C8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1D96DB4-5442-42C2-8442-ACBF20BC6F26}" type="datetimeFigureOut">
              <a:rPr lang="en-US" smtClean="0"/>
              <a:t>1/24/2011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03C6099-D58F-4602-B0FF-7B62B0141C8B}" type="slidenum">
              <a:rPr lang="en-US" smtClean="0"/>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1D96DB4-5442-42C2-8442-ACBF20BC6F26}"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3C6099-D58F-4602-B0FF-7B62B0141C8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D96DB4-5442-42C2-8442-ACBF20BC6F26}"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3C6099-D58F-4602-B0FF-7B62B0141C8B}" type="slidenum">
              <a:rPr lang="en-US" smtClean="0"/>
              <a:t>‹#›</a:t>
            </a:fld>
            <a:endParaRPr lang="en-US"/>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D96DB4-5442-42C2-8442-ACBF20BC6F26}"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3C6099-D58F-4602-B0FF-7B62B0141C8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31D96DB4-5442-42C2-8442-ACBF20BC6F26}" type="datetimeFigureOut">
              <a:rPr lang="en-US" smtClean="0"/>
              <a:t>1/24/2011</a:t>
            </a:fld>
            <a:endParaRPr lang="en-US"/>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US"/>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103C6099-D58F-4602-B0FF-7B62B0141C8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aboriginalart.com.au/didgeridoo/dig_intro.html"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youtube.com/watch?v=GjeOiLtNXTk" TargetMode="External"/><Relationship Id="rId2" Type="http://schemas.openxmlformats.org/officeDocument/2006/relationships/hyperlink" Target="http://www.youtube.com/watch?v=OP8YaAPKLJ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youtube.com/watch?feature=player_detailpage&amp;v=cQGApoHMZYI"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youtube.com/watch?v=t0JjcsyeSmo&amp;feature=channel"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britannica.com/EBchecked/topic/112644/Chinese-music" TargetMode="External"/><Relationship Id="rId2" Type="http://schemas.openxmlformats.org/officeDocument/2006/relationships/hyperlink" Target="http://www.britannica.com/EBchecked/topic/223428/gagaku"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Music and DANCE</a:t>
            </a:r>
            <a:endParaRPr lang="en-US" dirty="0"/>
          </a:p>
        </p:txBody>
      </p:sp>
      <p:sp>
        <p:nvSpPr>
          <p:cNvPr id="3" name="Subtitle 2"/>
          <p:cNvSpPr>
            <a:spLocks noGrp="1"/>
          </p:cNvSpPr>
          <p:nvPr>
            <p:ph type="subTitle" idx="1"/>
          </p:nvPr>
        </p:nvSpPr>
        <p:spPr/>
        <p:txBody>
          <a:bodyPr/>
          <a:lstStyle/>
          <a:p>
            <a:r>
              <a:rPr lang="en-US" dirty="0" smtClean="0"/>
              <a:t>TAYLOR, PATTY, ROSIE, BERT</a:t>
            </a:r>
            <a:endParaRPr lang="en-US" dirty="0"/>
          </a:p>
        </p:txBody>
      </p:sp>
    </p:spTree>
    <p:extLst>
      <p:ext uri="{BB962C8B-B14F-4D97-AF65-F5344CB8AC3E}">
        <p14:creationId xmlns:p14="http://schemas.microsoft.com/office/powerpoint/2010/main" val="9932592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Eastern Asian Music</a:t>
            </a:r>
            <a:endParaRPr lang="en-US" dirty="0"/>
          </a:p>
        </p:txBody>
      </p:sp>
      <p:sp>
        <p:nvSpPr>
          <p:cNvPr id="3" name="Content Placeholder 2"/>
          <p:cNvSpPr>
            <a:spLocks noGrp="1"/>
          </p:cNvSpPr>
          <p:nvPr>
            <p:ph idx="1"/>
          </p:nvPr>
        </p:nvSpPr>
        <p:spPr/>
        <p:txBody>
          <a:bodyPr/>
          <a:lstStyle/>
          <a:p>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177384"/>
            <a:ext cx="3810000" cy="256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9309" y="2177385"/>
            <a:ext cx="3324090" cy="2775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51907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Eastern Asian Dance</a:t>
            </a:r>
            <a:endParaRPr lang="en-US" dirty="0"/>
          </a:p>
        </p:txBody>
      </p:sp>
      <p:sp>
        <p:nvSpPr>
          <p:cNvPr id="3" name="Content Placeholder 2"/>
          <p:cNvSpPr>
            <a:spLocks noGrp="1"/>
          </p:cNvSpPr>
          <p:nvPr>
            <p:ph idx="1"/>
          </p:nvPr>
        </p:nvSpPr>
        <p:spPr/>
        <p:txBody>
          <a:bodyPr/>
          <a:lstStyle/>
          <a:p>
            <a:r>
              <a:rPr lang="en-US" dirty="0"/>
              <a:t>http://www.youtube.com/watch?v=pQucRHOLDSY</a:t>
            </a:r>
          </a:p>
        </p:txBody>
      </p:sp>
    </p:spTree>
    <p:extLst>
      <p:ext uri="{BB962C8B-B14F-4D97-AF65-F5344CB8AC3E}">
        <p14:creationId xmlns:p14="http://schemas.microsoft.com/office/powerpoint/2010/main" val="25852614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Middle Eastern Music</a:t>
            </a:r>
            <a:endParaRPr lang="en-US" dirty="0"/>
          </a:p>
        </p:txBody>
      </p:sp>
      <p:sp>
        <p:nvSpPr>
          <p:cNvPr id="3" name="Content Placeholder 2"/>
          <p:cNvSpPr>
            <a:spLocks noGrp="1"/>
          </p:cNvSpPr>
          <p:nvPr>
            <p:ph idx="1"/>
          </p:nvPr>
        </p:nvSpPr>
        <p:spPr/>
        <p:txBody>
          <a:bodyPr/>
          <a:lstStyle/>
          <a:p>
            <a:r>
              <a:rPr lang="en-US" dirty="0"/>
              <a:t>Much of Middle Eastern music has heavy influences from other countries, including Greece, India, Spain, and various Central Asian </a:t>
            </a:r>
            <a:r>
              <a:rPr lang="en-US" dirty="0" smtClean="0"/>
              <a:t>countries</a:t>
            </a:r>
          </a:p>
          <a:p>
            <a:endParaRPr lang="en-US" dirty="0"/>
          </a:p>
        </p:txBody>
      </p:sp>
    </p:spTree>
    <p:extLst>
      <p:ext uri="{BB962C8B-B14F-4D97-AF65-F5344CB8AC3E}">
        <p14:creationId xmlns:p14="http://schemas.microsoft.com/office/powerpoint/2010/main" val="16278931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Middle Eastern Dance</a:t>
            </a:r>
            <a:endParaRPr lang="en-US" dirty="0"/>
          </a:p>
        </p:txBody>
      </p:sp>
      <p:sp>
        <p:nvSpPr>
          <p:cNvPr id="3" name="Content Placeholder 2"/>
          <p:cNvSpPr>
            <a:spLocks noGrp="1"/>
          </p:cNvSpPr>
          <p:nvPr>
            <p:ph idx="1"/>
          </p:nvPr>
        </p:nvSpPr>
        <p:spPr/>
        <p:txBody>
          <a:bodyPr/>
          <a:lstStyle/>
          <a:p>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342" y="2445083"/>
            <a:ext cx="3743672" cy="2813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2213334"/>
            <a:ext cx="2659916"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67255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Middle Eastern Dance</a:t>
            </a:r>
            <a:endParaRPr lang="en-US" dirty="0"/>
          </a:p>
        </p:txBody>
      </p:sp>
      <p:sp>
        <p:nvSpPr>
          <p:cNvPr id="3" name="Content Placeholder 2"/>
          <p:cNvSpPr>
            <a:spLocks noGrp="1"/>
          </p:cNvSpPr>
          <p:nvPr>
            <p:ph idx="1"/>
          </p:nvPr>
        </p:nvSpPr>
        <p:spPr/>
        <p:txBody>
          <a:bodyPr/>
          <a:lstStyle/>
          <a:p>
            <a:r>
              <a:rPr lang="en-US" dirty="0"/>
              <a:t>http://www.youtube.com/watch?v=MwqwtUHkuQ4</a:t>
            </a:r>
          </a:p>
        </p:txBody>
      </p:sp>
    </p:spTree>
    <p:extLst>
      <p:ext uri="{BB962C8B-B14F-4D97-AF65-F5344CB8AC3E}">
        <p14:creationId xmlns:p14="http://schemas.microsoft.com/office/powerpoint/2010/main" val="15593659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Native American Music</a:t>
            </a:r>
            <a:endParaRPr lang="en-US" dirty="0"/>
          </a:p>
        </p:txBody>
      </p:sp>
      <p:sp>
        <p:nvSpPr>
          <p:cNvPr id="3" name="Content Placeholder 2"/>
          <p:cNvSpPr>
            <a:spLocks noGrp="1"/>
          </p:cNvSpPr>
          <p:nvPr>
            <p:ph idx="1"/>
          </p:nvPr>
        </p:nvSpPr>
        <p:spPr>
          <a:xfrm>
            <a:off x="914400" y="2286000"/>
            <a:ext cx="6858000" cy="3429000"/>
          </a:xfrm>
        </p:spPr>
        <p:txBody>
          <a:bodyPr>
            <a:normAutofit fontScale="47500" lnSpcReduction="20000"/>
          </a:bodyPr>
          <a:lstStyle/>
          <a:p>
            <a:r>
              <a:rPr lang="en-US" sz="3400" dirty="0"/>
              <a:t>Vocalization and percussion are the most important aspects of traditional Native American music. Vocalization takes many forms, ranging from solo and choral song to responsorial, unison and multipart singing. Percussion, especially drums and rattles, are common accompaniment to keep the rhythm steady for the singers, who generally use their native language or non-lexical </a:t>
            </a:r>
            <a:r>
              <a:rPr lang="en-US" sz="3400" dirty="0" err="1"/>
              <a:t>vocables</a:t>
            </a:r>
            <a:r>
              <a:rPr lang="en-US" sz="3400" dirty="0"/>
              <a:t> (nonsense syllables). Traditional music usually begins with slow and steady beats that grow gradually faster and more emphatic, while various flourishes like drum and rattle tremolos shouts and accented patterns add variety and signal changes in performance for singers and dancers.</a:t>
            </a:r>
            <a:r>
              <a:rPr lang="en-US" dirty="0"/>
              <a:t/>
            </a:r>
            <a:br>
              <a:rPr lang="en-US" dirty="0"/>
            </a:br>
            <a:r>
              <a:rPr lang="en-US" dirty="0"/>
              <a:t/>
            </a:r>
            <a:br>
              <a:rPr lang="en-US" dirty="0"/>
            </a:br>
            <a:endParaRPr lang="en-US" dirty="0"/>
          </a:p>
        </p:txBody>
      </p:sp>
    </p:spTree>
    <p:extLst>
      <p:ext uri="{BB962C8B-B14F-4D97-AF65-F5344CB8AC3E}">
        <p14:creationId xmlns:p14="http://schemas.microsoft.com/office/powerpoint/2010/main" val="31259032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Native American Dance</a:t>
            </a:r>
            <a:endParaRPr lang="en-US" dirty="0"/>
          </a:p>
        </p:txBody>
      </p:sp>
      <p:sp>
        <p:nvSpPr>
          <p:cNvPr id="3" name="Content Placeholder 2"/>
          <p:cNvSpPr>
            <a:spLocks noGrp="1"/>
          </p:cNvSpPr>
          <p:nvPr>
            <p:ph idx="1"/>
          </p:nvPr>
        </p:nvSpPr>
        <p:spPr/>
        <p:txBody>
          <a:bodyPr/>
          <a:lstStyle/>
          <a:p>
            <a:endParaRPr lang="en-US" dirty="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0" y="2514600"/>
            <a:ext cx="2305542"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4800" y="2811462"/>
            <a:ext cx="3442629" cy="2293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33969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Native American</a:t>
            </a:r>
            <a:br>
              <a:rPr lang="en-US" dirty="0" smtClean="0"/>
            </a:br>
            <a:r>
              <a:rPr lang="en-US" dirty="0" smtClean="0"/>
              <a:t>Music &amp; Dance</a:t>
            </a:r>
            <a:endParaRPr lang="en-US" dirty="0"/>
          </a:p>
        </p:txBody>
      </p:sp>
      <p:sp>
        <p:nvSpPr>
          <p:cNvPr id="3" name="Content Placeholder 2"/>
          <p:cNvSpPr>
            <a:spLocks noGrp="1"/>
          </p:cNvSpPr>
          <p:nvPr>
            <p:ph idx="1"/>
          </p:nvPr>
        </p:nvSpPr>
        <p:spPr/>
        <p:txBody>
          <a:bodyPr/>
          <a:lstStyle/>
          <a:p>
            <a:r>
              <a:rPr lang="en-US" dirty="0"/>
              <a:t>http://www.youtube.com/watch?v=ug2TrGD7INY</a:t>
            </a:r>
          </a:p>
        </p:txBody>
      </p:sp>
    </p:spTree>
    <p:extLst>
      <p:ext uri="{BB962C8B-B14F-4D97-AF65-F5344CB8AC3E}">
        <p14:creationId xmlns:p14="http://schemas.microsoft.com/office/powerpoint/2010/main" val="30126042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African music</a:t>
            </a:r>
            <a:endParaRPr lang="en-US" dirty="0"/>
          </a:p>
        </p:txBody>
      </p:sp>
      <p:sp>
        <p:nvSpPr>
          <p:cNvPr id="3" name="Content Placeholder 2"/>
          <p:cNvSpPr>
            <a:spLocks noGrp="1"/>
          </p:cNvSpPr>
          <p:nvPr>
            <p:ph idx="1"/>
          </p:nvPr>
        </p:nvSpPr>
        <p:spPr>
          <a:xfrm>
            <a:off x="1066800" y="2362200"/>
            <a:ext cx="7162800" cy="3429000"/>
          </a:xfrm>
        </p:spPr>
        <p:txBody>
          <a:bodyPr>
            <a:normAutofit fontScale="85000" lnSpcReduction="20000"/>
          </a:bodyPr>
          <a:lstStyle/>
          <a:p>
            <a:r>
              <a:rPr lang="en-US" sz="2200" dirty="0"/>
              <a:t>Indigenous African musical and dance expressions that are maintained by oral tradition and that are stylistically distinct from the music and dance of both the Arabic cultures of North Africa and the Western settler populations of southern Africa. African music and dance, therefore, are cultivated largely by societies in sub-Saharan Africa. Melodies are usually organized within a scale of four, five, six, or seven tones. The songs are generally in call-response form and are sung in very large groups. </a:t>
            </a:r>
            <a:r>
              <a:rPr lang="en-US" dirty="0"/>
              <a:t/>
            </a:r>
            <a:br>
              <a:rPr lang="en-US" dirty="0"/>
            </a:br>
            <a:r>
              <a:rPr lang="en-US" dirty="0"/>
              <a:t/>
            </a:r>
            <a:br>
              <a:rPr lang="en-US" dirty="0"/>
            </a:br>
            <a:endParaRPr lang="en-US" dirty="0"/>
          </a:p>
        </p:txBody>
      </p:sp>
    </p:spTree>
    <p:extLst>
      <p:ext uri="{BB962C8B-B14F-4D97-AF65-F5344CB8AC3E}">
        <p14:creationId xmlns:p14="http://schemas.microsoft.com/office/powerpoint/2010/main" val="24122595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AFRICAN MUSIC</a:t>
            </a:r>
            <a:endParaRPr lang="en-US" dirty="0"/>
          </a:p>
        </p:txBody>
      </p:sp>
      <p:sp>
        <p:nvSpPr>
          <p:cNvPr id="3" name="Content Placeholder 2"/>
          <p:cNvSpPr>
            <a:spLocks noGrp="1"/>
          </p:cNvSpPr>
          <p:nvPr>
            <p:ph idx="1"/>
          </p:nvPr>
        </p:nvSpPr>
        <p:spPr/>
        <p:txBody>
          <a:bodyPr>
            <a:normAutofit/>
          </a:bodyPr>
          <a:lstStyle/>
          <a:p>
            <a:pPr indent="0">
              <a:buNone/>
            </a:pPr>
            <a:r>
              <a:rPr lang="en-US" dirty="0"/>
              <a:t/>
            </a:r>
            <a:br>
              <a:rPr lang="en-US" dirty="0"/>
            </a:br>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2506919"/>
            <a:ext cx="2543175" cy="302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descr="http://dragonheadmusic.com/images/LindaTJones/Young%20M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2362200"/>
            <a:ext cx="1950849" cy="3318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8887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Australian Music</a:t>
            </a:r>
            <a:endParaRPr lang="en-US" dirty="0"/>
          </a:p>
        </p:txBody>
      </p:sp>
      <p:sp>
        <p:nvSpPr>
          <p:cNvPr id="3" name="Content Placeholder 2"/>
          <p:cNvSpPr>
            <a:spLocks noGrp="1"/>
          </p:cNvSpPr>
          <p:nvPr>
            <p:ph idx="1"/>
          </p:nvPr>
        </p:nvSpPr>
        <p:spPr/>
        <p:txBody>
          <a:bodyPr/>
          <a:lstStyle/>
          <a:p>
            <a:r>
              <a:rPr lang="en-US" dirty="0"/>
              <a:t>Defining an 'Australian musical sound' is about recognition of rhythmic patterns derived from our environment and a sense of place, as well as the Indigenous and the culturally diverse aspects of Australian life. </a:t>
            </a:r>
            <a:r>
              <a:rPr lang="en-US" dirty="0">
                <a:hlinkClick r:id="rId2"/>
              </a:rPr>
              <a:t>Indigenous music</a:t>
            </a:r>
            <a:r>
              <a:rPr lang="en-US" dirty="0"/>
              <a:t> in Australia uses the environment itself to generate unique sounds and rhythms. In addition, traditional influences from a largely migrant population have contributed significantly to the definition of Australian </a:t>
            </a:r>
            <a:r>
              <a:rPr lang="en-US" dirty="0" smtClean="0"/>
              <a:t>music.</a:t>
            </a:r>
            <a:endParaRPr lang="en-US" dirty="0"/>
          </a:p>
        </p:txBody>
      </p:sp>
    </p:spTree>
    <p:extLst>
      <p:ext uri="{BB962C8B-B14F-4D97-AF65-F5344CB8AC3E}">
        <p14:creationId xmlns:p14="http://schemas.microsoft.com/office/powerpoint/2010/main" val="5885460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African dance</a:t>
            </a:r>
            <a:endParaRPr lang="en-US" dirty="0"/>
          </a:p>
        </p:txBody>
      </p:sp>
      <p:sp>
        <p:nvSpPr>
          <p:cNvPr id="3" name="Content Placeholder 2"/>
          <p:cNvSpPr>
            <a:spLocks noGrp="1"/>
          </p:cNvSpPr>
          <p:nvPr>
            <p:ph idx="1"/>
          </p:nvPr>
        </p:nvSpPr>
        <p:spPr>
          <a:xfrm>
            <a:off x="838200" y="2438400"/>
            <a:ext cx="7696200" cy="3505200"/>
          </a:xfrm>
        </p:spPr>
        <p:txBody>
          <a:bodyPr numCol="2">
            <a:normAutofit/>
          </a:bodyPr>
          <a:lstStyle/>
          <a:p>
            <a:r>
              <a:rPr lang="en-US" dirty="0"/>
              <a:t>Purpose of African Dances:</a:t>
            </a:r>
            <a:br>
              <a:rPr lang="en-US" dirty="0"/>
            </a:br>
            <a:r>
              <a:rPr lang="en-US" dirty="0"/>
              <a:t>teach social patterns and values </a:t>
            </a:r>
          </a:p>
          <a:p>
            <a:r>
              <a:rPr lang="en-US" dirty="0"/>
              <a:t>help people work and mature </a:t>
            </a:r>
          </a:p>
          <a:p>
            <a:r>
              <a:rPr lang="en-US" dirty="0"/>
              <a:t>praise family, friends, or Gods</a:t>
            </a:r>
          </a:p>
          <a:p>
            <a:r>
              <a:rPr lang="en-US" dirty="0"/>
              <a:t>criticize members of the community</a:t>
            </a:r>
          </a:p>
          <a:p>
            <a:r>
              <a:rPr lang="en-US" dirty="0"/>
              <a:t>celebrating festivals/funerals</a:t>
            </a:r>
          </a:p>
          <a:p>
            <a:r>
              <a:rPr lang="en-US" dirty="0"/>
              <a:t>competing</a:t>
            </a:r>
          </a:p>
          <a:p>
            <a:r>
              <a:rPr lang="en-US" dirty="0"/>
              <a:t>reciting history</a:t>
            </a:r>
          </a:p>
          <a:p>
            <a:r>
              <a:rPr lang="en-US" dirty="0"/>
              <a:t>proverbs or poetry</a:t>
            </a:r>
          </a:p>
          <a:p>
            <a:r>
              <a:rPr lang="en-US" dirty="0"/>
              <a:t>expresses life of the community</a:t>
            </a:r>
          </a:p>
          <a:p>
            <a:pPr indent="0">
              <a:buNone/>
            </a:pPr>
            <a:r>
              <a:rPr lang="en-US" dirty="0"/>
              <a:t/>
            </a:r>
            <a:br>
              <a:rPr lang="en-US" dirty="0"/>
            </a:br>
            <a:endParaRPr lang="en-US" dirty="0"/>
          </a:p>
        </p:txBody>
      </p:sp>
    </p:spTree>
    <p:extLst>
      <p:ext uri="{BB962C8B-B14F-4D97-AF65-F5344CB8AC3E}">
        <p14:creationId xmlns:p14="http://schemas.microsoft.com/office/powerpoint/2010/main" val="34820567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African dance</a:t>
            </a:r>
            <a:endParaRPr lang="en-US" dirty="0"/>
          </a:p>
        </p:txBody>
      </p:sp>
      <p:sp>
        <p:nvSpPr>
          <p:cNvPr id="3" name="Content Placeholder 2"/>
          <p:cNvSpPr>
            <a:spLocks noGrp="1"/>
          </p:cNvSpPr>
          <p:nvPr>
            <p:ph idx="1"/>
          </p:nvPr>
        </p:nvSpPr>
        <p:spPr/>
        <p:txBody>
          <a:bodyPr>
            <a:normAutofit/>
          </a:bodyPr>
          <a:lstStyle/>
          <a:p>
            <a:pPr indent="0">
              <a:buNone/>
            </a:pPr>
            <a:r>
              <a:rPr lang="en-US" dirty="0"/>
              <a:t/>
            </a:r>
            <a:br>
              <a:rPr lang="en-US" dirty="0"/>
            </a:br>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667000"/>
            <a:ext cx="356839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descr="http://webpages.csus.edu/~cap88/danc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5400" y="2247900"/>
            <a:ext cx="2457449" cy="327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2135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African music and dance</a:t>
            </a:r>
            <a:endParaRPr lang="en-US" dirty="0"/>
          </a:p>
        </p:txBody>
      </p:sp>
      <p:sp>
        <p:nvSpPr>
          <p:cNvPr id="3" name="Content Placeholder 2"/>
          <p:cNvSpPr>
            <a:spLocks noGrp="1"/>
          </p:cNvSpPr>
          <p:nvPr>
            <p:ph idx="1"/>
          </p:nvPr>
        </p:nvSpPr>
        <p:spPr/>
        <p:txBody>
          <a:bodyPr/>
          <a:lstStyle/>
          <a:p>
            <a:r>
              <a:rPr lang="en-US" dirty="0">
                <a:hlinkClick r:id="rId2"/>
              </a:rPr>
              <a:t>http://</a:t>
            </a:r>
            <a:r>
              <a:rPr lang="en-US" dirty="0" smtClean="0">
                <a:hlinkClick r:id="rId2"/>
              </a:rPr>
              <a:t>www.youtube.com/watch?v=OP8YaAPKLJs</a:t>
            </a:r>
            <a:endParaRPr lang="en-US" dirty="0" smtClean="0"/>
          </a:p>
          <a:p>
            <a:endParaRPr lang="en-US" dirty="0"/>
          </a:p>
          <a:p>
            <a:r>
              <a:rPr lang="en-US" dirty="0">
                <a:hlinkClick r:id="rId3"/>
              </a:rPr>
              <a:t>http://</a:t>
            </a:r>
            <a:r>
              <a:rPr lang="en-US" dirty="0" smtClean="0">
                <a:hlinkClick r:id="rId3"/>
              </a:rPr>
              <a:t>www.youtube.com/watch?v=GjeOiLtNXTk</a:t>
            </a:r>
            <a:endParaRPr lang="en-US" dirty="0" smtClean="0"/>
          </a:p>
          <a:p>
            <a:endParaRPr lang="en-US" dirty="0"/>
          </a:p>
          <a:p>
            <a:endParaRPr lang="en-US" dirty="0"/>
          </a:p>
        </p:txBody>
      </p:sp>
    </p:spTree>
    <p:extLst>
      <p:ext uri="{BB962C8B-B14F-4D97-AF65-F5344CB8AC3E}">
        <p14:creationId xmlns:p14="http://schemas.microsoft.com/office/powerpoint/2010/main" val="23370872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Australian music</a:t>
            </a:r>
            <a:endParaRPr lang="en-US" dirty="0"/>
          </a:p>
        </p:txBody>
      </p:sp>
      <p:sp>
        <p:nvSpPr>
          <p:cNvPr id="3" name="Content Placeholder 2"/>
          <p:cNvSpPr>
            <a:spLocks noGrp="1"/>
          </p:cNvSpPr>
          <p:nvPr>
            <p:ph idx="1"/>
          </p:nvPr>
        </p:nvSpPr>
        <p:spPr>
          <a:xfrm>
            <a:off x="1219200" y="2286000"/>
            <a:ext cx="6781800" cy="3581400"/>
          </a:xfrm>
        </p:spPr>
        <p:txBody>
          <a:bodyPr>
            <a:normAutofit fontScale="92500" lnSpcReduction="20000"/>
          </a:bodyPr>
          <a:lstStyle/>
          <a:p>
            <a:r>
              <a:rPr lang="en-US" dirty="0" smtClean="0"/>
              <a:t>Didgeridoo                  Steel Drum   	                   </a:t>
            </a:r>
            <a:r>
              <a:rPr lang="en-US" dirty="0" err="1" smtClean="0"/>
              <a:t>Clapsticks</a:t>
            </a:r>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pPr indent="0">
              <a:buNone/>
            </a:pPr>
            <a:r>
              <a:rPr lang="en-US" dirty="0" smtClean="0"/>
              <a:t>	</a:t>
            </a:r>
          </a:p>
          <a:p>
            <a:pPr indent="0">
              <a:buNone/>
            </a:pPr>
            <a:r>
              <a:rPr lang="en-US" dirty="0" smtClean="0"/>
              <a:t>  </a:t>
            </a:r>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0" y="2792361"/>
            <a:ext cx="917148"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5987" y="2982861"/>
            <a:ext cx="22860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3124200"/>
            <a:ext cx="2142049" cy="1616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27590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Australian Dance</a:t>
            </a:r>
            <a:endParaRPr lang="en-US" dirty="0"/>
          </a:p>
        </p:txBody>
      </p:sp>
      <p:sp>
        <p:nvSpPr>
          <p:cNvPr id="3" name="Content Placeholder 2"/>
          <p:cNvSpPr>
            <a:spLocks noGrp="1"/>
          </p:cNvSpPr>
          <p:nvPr>
            <p:ph idx="1"/>
          </p:nvPr>
        </p:nvSpPr>
        <p:spPr/>
        <p:txBody>
          <a:bodyPr/>
          <a:lstStyle/>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423652"/>
            <a:ext cx="3543300" cy="279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2228088"/>
            <a:ext cx="2743200" cy="3182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32559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371600"/>
            <a:ext cx="6400800" cy="685800"/>
          </a:xfrm>
        </p:spPr>
        <p:txBody>
          <a:bodyPr>
            <a:normAutofit fontScale="90000"/>
          </a:bodyPr>
          <a:lstStyle/>
          <a:p>
            <a:r>
              <a:rPr lang="en-US" dirty="0" smtClean="0"/>
              <a:t>Australian </a:t>
            </a:r>
            <a:br>
              <a:rPr lang="en-US" dirty="0" smtClean="0"/>
            </a:br>
            <a:r>
              <a:rPr lang="en-US" dirty="0" smtClean="0"/>
              <a:t>Music &amp; Dance</a:t>
            </a:r>
            <a:endParaRPr lang="en-US" dirty="0"/>
          </a:p>
        </p:txBody>
      </p:sp>
      <p:sp>
        <p:nvSpPr>
          <p:cNvPr id="3" name="Content Placeholder 2"/>
          <p:cNvSpPr>
            <a:spLocks noGrp="1"/>
          </p:cNvSpPr>
          <p:nvPr>
            <p:ph idx="1"/>
          </p:nvPr>
        </p:nvSpPr>
        <p:spPr/>
        <p:txBody>
          <a:bodyPr/>
          <a:lstStyle/>
          <a:p>
            <a:r>
              <a:rPr lang="en-US" dirty="0">
                <a:hlinkClick r:id="rId2"/>
              </a:rPr>
              <a:t>http://</a:t>
            </a:r>
            <a:r>
              <a:rPr lang="en-US" dirty="0" smtClean="0">
                <a:hlinkClick r:id="rId2"/>
              </a:rPr>
              <a:t>www.youtube.com/watch?feature=player_detailpage&amp;v=cQGApoHMZYI</a:t>
            </a:r>
            <a:endParaRPr lang="en-US" dirty="0" smtClean="0"/>
          </a:p>
          <a:p>
            <a:endParaRPr lang="en-US" dirty="0"/>
          </a:p>
        </p:txBody>
      </p:sp>
    </p:spTree>
    <p:extLst>
      <p:ext uri="{BB962C8B-B14F-4D97-AF65-F5344CB8AC3E}">
        <p14:creationId xmlns:p14="http://schemas.microsoft.com/office/powerpoint/2010/main" val="3737806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South </a:t>
            </a:r>
            <a:r>
              <a:rPr lang="en-US" dirty="0" err="1" smtClean="0"/>
              <a:t>asain</a:t>
            </a:r>
            <a:r>
              <a:rPr lang="en-US" dirty="0" smtClean="0"/>
              <a:t> music</a:t>
            </a:r>
            <a:endParaRPr lang="en-US" dirty="0"/>
          </a:p>
        </p:txBody>
      </p:sp>
      <p:sp>
        <p:nvSpPr>
          <p:cNvPr id="3" name="Content Placeholder 2"/>
          <p:cNvSpPr>
            <a:spLocks noGrp="1"/>
          </p:cNvSpPr>
          <p:nvPr>
            <p:ph idx="1"/>
          </p:nvPr>
        </p:nvSpPr>
        <p:spPr/>
        <p:txBody>
          <a:bodyPr/>
          <a:lstStyle/>
          <a:p>
            <a:r>
              <a:rPr lang="en-US" dirty="0"/>
              <a:t>In India, the major term that is used to cover all musical conception is </a:t>
            </a:r>
            <a:r>
              <a:rPr lang="en-US" i="1" dirty="0"/>
              <a:t>raga.</a:t>
            </a:r>
            <a:r>
              <a:rPr lang="en-US" dirty="0"/>
              <a:t> Raga has to do with scale, mode, color, state of mind, ornamentation, mode, formula and form of the </a:t>
            </a:r>
            <a:r>
              <a:rPr lang="en-US" dirty="0" smtClean="0"/>
              <a:t>music:</a:t>
            </a:r>
          </a:p>
          <a:p>
            <a:r>
              <a:rPr lang="en-US" b="1" dirty="0" err="1" smtClean="0"/>
              <a:t>Alapa</a:t>
            </a:r>
            <a:r>
              <a:rPr lang="en-US" b="1" dirty="0" smtClean="0"/>
              <a:t>, Dhrupad, </a:t>
            </a:r>
            <a:r>
              <a:rPr lang="en-US" b="1" dirty="0" err="1" smtClean="0"/>
              <a:t>Karnatak</a:t>
            </a:r>
            <a:r>
              <a:rPr lang="en-US" b="1" dirty="0" smtClean="0"/>
              <a:t>, </a:t>
            </a:r>
            <a:r>
              <a:rPr lang="en-US" b="1" dirty="0" err="1"/>
              <a:t>Gottuvadyam</a:t>
            </a:r>
            <a:r>
              <a:rPr lang="en-US" b="1" dirty="0"/>
              <a:t> </a:t>
            </a:r>
            <a:r>
              <a:rPr lang="en-US" b="1" dirty="0" smtClean="0"/>
              <a:t>, </a:t>
            </a:r>
            <a:r>
              <a:rPr lang="en-US" b="1" dirty="0" err="1" smtClean="0"/>
              <a:t>Nagaswaram</a:t>
            </a:r>
            <a:endParaRPr lang="en-US" b="1" dirty="0" smtClean="0"/>
          </a:p>
          <a:p>
            <a:r>
              <a:rPr lang="en-US" dirty="0"/>
              <a:t/>
            </a:r>
            <a:br>
              <a:rPr lang="en-US" dirty="0"/>
            </a:br>
            <a:r>
              <a:rPr lang="en-US" dirty="0"/>
              <a:t/>
            </a:r>
            <a:br>
              <a:rPr lang="en-US" dirty="0"/>
            </a:b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4267200"/>
            <a:ext cx="3898692" cy="1981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63276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South Asian Dance</a:t>
            </a:r>
            <a:endParaRPr lang="en-US" dirty="0"/>
          </a:p>
        </p:txBody>
      </p:sp>
      <p:sp>
        <p:nvSpPr>
          <p:cNvPr id="3" name="Content Placeholder 2"/>
          <p:cNvSpPr>
            <a:spLocks noGrp="1"/>
          </p:cNvSpPr>
          <p:nvPr>
            <p:ph idx="1"/>
          </p:nvPr>
        </p:nvSpPr>
        <p:spPr>
          <a:xfrm>
            <a:off x="1371600" y="2286000"/>
            <a:ext cx="6629400" cy="3581400"/>
          </a:xfrm>
        </p:spPr>
        <p:txBody>
          <a:bodyPr/>
          <a:lstStyle/>
          <a:p>
            <a:pPr lvl="8"/>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438400"/>
            <a:ext cx="3333750"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4878" y="2627287"/>
            <a:ext cx="3103202" cy="2401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86601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South Asian music &amp; dance </a:t>
            </a:r>
            <a:endParaRPr lang="en-US" dirty="0"/>
          </a:p>
        </p:txBody>
      </p:sp>
      <p:sp>
        <p:nvSpPr>
          <p:cNvPr id="3" name="Content Placeholder 2"/>
          <p:cNvSpPr>
            <a:spLocks noGrp="1"/>
          </p:cNvSpPr>
          <p:nvPr>
            <p:ph idx="1"/>
          </p:nvPr>
        </p:nvSpPr>
        <p:spPr>
          <a:xfrm>
            <a:off x="1371600" y="2438400"/>
            <a:ext cx="6629400" cy="3048001"/>
          </a:xfrm>
        </p:spPr>
        <p:txBody>
          <a:bodyPr/>
          <a:lstStyle/>
          <a:p>
            <a:r>
              <a:rPr lang="en-US" dirty="0">
                <a:hlinkClick r:id="rId2"/>
              </a:rPr>
              <a:t>http://</a:t>
            </a:r>
            <a:r>
              <a:rPr lang="en-US" dirty="0" smtClean="0">
                <a:hlinkClick r:id="rId2"/>
              </a:rPr>
              <a:t>www.youtube.com/watch?v=t0JjcsyeSmo&amp;feature=channel</a:t>
            </a:r>
            <a:endParaRPr lang="en-US" dirty="0" smtClean="0"/>
          </a:p>
          <a:p>
            <a:endParaRPr lang="en-US" dirty="0"/>
          </a:p>
          <a:p>
            <a:r>
              <a:rPr lang="en-US" dirty="0"/>
              <a:t>http://www.youtube.com/watch?v=93vB-XL-rCM&amp;feature=related</a:t>
            </a:r>
          </a:p>
        </p:txBody>
      </p:sp>
    </p:spTree>
    <p:extLst>
      <p:ext uri="{BB962C8B-B14F-4D97-AF65-F5344CB8AC3E}">
        <p14:creationId xmlns:p14="http://schemas.microsoft.com/office/powerpoint/2010/main" val="13275286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Eastern Asian </a:t>
            </a:r>
            <a:endParaRPr lang="en-US" dirty="0"/>
          </a:p>
        </p:txBody>
      </p:sp>
      <p:sp>
        <p:nvSpPr>
          <p:cNvPr id="3" name="Content Placeholder 2"/>
          <p:cNvSpPr>
            <a:spLocks noGrp="1"/>
          </p:cNvSpPr>
          <p:nvPr>
            <p:ph idx="1"/>
          </p:nvPr>
        </p:nvSpPr>
        <p:spPr/>
        <p:txBody>
          <a:bodyPr>
            <a:normAutofit fontScale="77500" lnSpcReduction="20000"/>
          </a:bodyPr>
          <a:lstStyle/>
          <a:p>
            <a:r>
              <a:rPr lang="en-US" dirty="0"/>
              <a:t>Eastern Asian Styles of Music:</a:t>
            </a:r>
            <a:br>
              <a:rPr lang="en-US" dirty="0"/>
            </a:br>
            <a:endParaRPr lang="en-US" dirty="0" smtClean="0"/>
          </a:p>
          <a:p>
            <a:pPr lvl="1"/>
            <a:r>
              <a:rPr lang="en-US" sz="1800" dirty="0" err="1" smtClean="0">
                <a:hlinkClick r:id="rId2"/>
              </a:rPr>
              <a:t>Gagaku</a:t>
            </a:r>
            <a:r>
              <a:rPr lang="en-US" sz="1800" dirty="0"/>
              <a:t> </a:t>
            </a:r>
            <a:endParaRPr lang="en-US" sz="1800" dirty="0" smtClean="0"/>
          </a:p>
          <a:p>
            <a:pPr indent="0">
              <a:buNone/>
            </a:pPr>
            <a:r>
              <a:rPr lang="en-US" dirty="0" smtClean="0"/>
              <a:t>	(</a:t>
            </a:r>
            <a:r>
              <a:rPr lang="en-US" dirty="0"/>
              <a:t>http://</a:t>
            </a:r>
            <a:r>
              <a:rPr lang="en-US" dirty="0" smtClean="0"/>
              <a:t>www.britannica.com/EBchecked/topic/223428/gagaku)</a:t>
            </a:r>
            <a:endParaRPr lang="en-US" dirty="0"/>
          </a:p>
          <a:p>
            <a:pPr lvl="1"/>
            <a:r>
              <a:rPr lang="en-US" sz="1800" dirty="0" smtClean="0">
                <a:hlinkClick r:id="rId3"/>
              </a:rPr>
              <a:t>Chinese</a:t>
            </a:r>
            <a:r>
              <a:rPr lang="en-US" sz="1800" dirty="0"/>
              <a:t> </a:t>
            </a:r>
            <a:endParaRPr lang="en-US" sz="1800" dirty="0" smtClean="0"/>
          </a:p>
          <a:p>
            <a:pPr indent="0">
              <a:buNone/>
            </a:pPr>
            <a:r>
              <a:rPr lang="en-US" dirty="0" smtClean="0"/>
              <a:t>	(</a:t>
            </a:r>
            <a:r>
              <a:rPr lang="en-US" dirty="0"/>
              <a:t>http://</a:t>
            </a:r>
            <a:r>
              <a:rPr lang="en-US" dirty="0" smtClean="0"/>
              <a:t>www.britannica.com/EBchecked/topic/112644/Chinese-music)</a:t>
            </a:r>
            <a:endParaRPr lang="en-US" dirty="0"/>
          </a:p>
          <a:p>
            <a:pPr lvl="1"/>
            <a:r>
              <a:rPr lang="en-US" sz="1800" dirty="0">
                <a:hlinkClick r:id="rId3"/>
              </a:rPr>
              <a:t>Yin </a:t>
            </a:r>
            <a:r>
              <a:rPr lang="en-US" sz="1800" dirty="0" err="1" smtClean="0">
                <a:hlinkClick r:id="rId3"/>
              </a:rPr>
              <a:t>Yueh</a:t>
            </a:r>
            <a:r>
              <a:rPr lang="en-US" sz="1800" dirty="0"/>
              <a:t> </a:t>
            </a:r>
            <a:endParaRPr lang="en-US" sz="1800" dirty="0" smtClean="0"/>
          </a:p>
          <a:p>
            <a:pPr indent="0">
              <a:buNone/>
            </a:pPr>
            <a:r>
              <a:rPr lang="en-US" dirty="0" smtClean="0"/>
              <a:t>	(</a:t>
            </a:r>
            <a:r>
              <a:rPr lang="en-US" dirty="0"/>
              <a:t>http://</a:t>
            </a:r>
            <a:r>
              <a:rPr lang="en-US" dirty="0" smtClean="0"/>
              <a:t>www.britannica.com/EBchecked/topic/112644/Chinese-music)</a:t>
            </a:r>
            <a:endParaRPr lang="en-US" dirty="0"/>
          </a:p>
          <a:p>
            <a:pPr indent="0">
              <a:buNone/>
            </a:pPr>
            <a:r>
              <a:rPr lang="en-US" dirty="0"/>
              <a:t/>
            </a:r>
            <a:br>
              <a:rPr lang="en-US" dirty="0"/>
            </a:br>
            <a:endParaRPr lang="en-US" dirty="0"/>
          </a:p>
        </p:txBody>
      </p:sp>
    </p:spTree>
    <p:extLst>
      <p:ext uri="{BB962C8B-B14F-4D97-AF65-F5344CB8AC3E}">
        <p14:creationId xmlns:p14="http://schemas.microsoft.com/office/powerpoint/2010/main" val="358155000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60</TotalTime>
  <Words>444</Words>
  <Application>Microsoft Office PowerPoint</Application>
  <PresentationFormat>On-screen Show (4:3)</PresentationFormat>
  <Paragraphs>69</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Couture</vt:lpstr>
      <vt:lpstr>Music and DANCE</vt:lpstr>
      <vt:lpstr>Australian Music</vt:lpstr>
      <vt:lpstr>Australian music</vt:lpstr>
      <vt:lpstr>Australian Dance</vt:lpstr>
      <vt:lpstr>Australian  Music &amp; Dance</vt:lpstr>
      <vt:lpstr>South asain music</vt:lpstr>
      <vt:lpstr>South Asian Dance</vt:lpstr>
      <vt:lpstr>South Asian music &amp; dance </vt:lpstr>
      <vt:lpstr>Eastern Asian </vt:lpstr>
      <vt:lpstr>Eastern Asian Music</vt:lpstr>
      <vt:lpstr>Eastern Asian Dance</vt:lpstr>
      <vt:lpstr>Middle Eastern Music</vt:lpstr>
      <vt:lpstr>Middle Eastern Dance</vt:lpstr>
      <vt:lpstr>Middle Eastern Dance</vt:lpstr>
      <vt:lpstr>Native American Music</vt:lpstr>
      <vt:lpstr>Native American Dance</vt:lpstr>
      <vt:lpstr>Native American Music &amp; Dance</vt:lpstr>
      <vt:lpstr>African music</vt:lpstr>
      <vt:lpstr>AFRICAN MUSIC</vt:lpstr>
      <vt:lpstr>African dance</vt:lpstr>
      <vt:lpstr>African dance</vt:lpstr>
      <vt:lpstr>African music and dance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Music and DANCE</dc:title>
  <dc:creator>Victoria</dc:creator>
  <cp:lastModifiedBy>Victoria</cp:lastModifiedBy>
  <cp:revision>7</cp:revision>
  <dcterms:created xsi:type="dcterms:W3CDTF">2011-01-24T22:30:28Z</dcterms:created>
  <dcterms:modified xsi:type="dcterms:W3CDTF">2011-01-24T23:31:02Z</dcterms:modified>
</cp:coreProperties>
</file>